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p:regular r:id="rId51"/>
      <p:bold r:id="rId52"/>
      <p:italic r:id="rId53"/>
      <p:boldItalic r:id="rId54"/>
    </p:embeddedFont>
    <p:embeddedFont>
      <p:font typeface="Average"/>
      <p:regular r:id="rId55"/>
    </p:embeddedFont>
    <p:embeddedFont>
      <p:font typeface="Oswald"/>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Average-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Oswald-bold.fntdata"/><Relationship Id="rId12" Type="http://schemas.openxmlformats.org/officeDocument/2006/relationships/slide" Target="slides/slide7.xml"/><Relationship Id="rId56"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ebecea8f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ebecea8f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ebecea8f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ebecea8f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bebecea8f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bebecea8f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ebecea8f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ebecea8f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ebecea8f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ebecea8f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ebecea8f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ebecea8f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ebecea8f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ebecea8f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4611483238a8e5b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611483238a8e5b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aa318f9a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aa318f9a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aa318f9a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aa318f9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00a8338a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00a8338a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aa318f9a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aa318f9a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aa318f9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aa318f9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aa318f9a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aa318f9a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aa318f9a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aa318f9a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00a8338a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00a8338ad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b3f9d114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6b3f9d114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b3f9d114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b3f9d114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b3f9d114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b3f9d114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00a8338a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00a8338a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00a8338a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00a8338a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b3f9d114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b3f9d114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00a8338a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00a8338a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00a8338a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00a8338a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00a8338ad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00a8338ad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00a8338ad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00a8338ad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00a8338ad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00a8338ad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00a8338ad_1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00a8338ad_1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00a8338ad_1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00a8338ad_1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aa318f9a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aa318f9a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b3f9d114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b3f9d114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00a8338a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c00a8338a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ebecea8f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ebecea8f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00a8338a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00a8338a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b3f9d114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6b3f9d114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00a8338a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00a8338a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00a8338ad_1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c00a8338ad_1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b3f9d11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b3f9d11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c00a8338a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c00a8338a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ebecea8f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ebecea8f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ebecea8f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ebecea8f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ebecea8f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ebecea8f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ebecea8f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ebecea8f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ebecea8f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ebecea8f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docker.com/products/docker-deskto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774976" y="525500"/>
            <a:ext cx="7727400" cy="157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380"/>
              <a:t>Mobile Security Framework (MobSF)</a:t>
            </a:r>
            <a:endParaRPr sz="4380"/>
          </a:p>
        </p:txBody>
      </p:sp>
      <p:sp>
        <p:nvSpPr>
          <p:cNvPr id="60" name="Google Shape;60;p13"/>
          <p:cNvSpPr txBox="1"/>
          <p:nvPr>
            <p:ph idx="1" type="subTitle"/>
          </p:nvPr>
        </p:nvSpPr>
        <p:spPr>
          <a:xfrm>
            <a:off x="454575" y="2329300"/>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600"/>
              <a:t>A security research platform for mobile applications in Android, iOS and Windows Mobile. </a:t>
            </a:r>
            <a:endParaRPr sz="1600"/>
          </a:p>
        </p:txBody>
      </p:sp>
      <p:sp>
        <p:nvSpPr>
          <p:cNvPr id="61" name="Google Shape;61;p13"/>
          <p:cNvSpPr txBox="1"/>
          <p:nvPr/>
        </p:nvSpPr>
        <p:spPr>
          <a:xfrm>
            <a:off x="828675" y="3878575"/>
            <a:ext cx="548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1905077- Md. Nafiu Rahman</a:t>
            </a:r>
            <a:endParaRPr sz="1800">
              <a:solidFill>
                <a:schemeClr val="lt2"/>
              </a:solidFill>
            </a:endParaRPr>
          </a:p>
          <a:p>
            <a:pPr indent="0" lvl="0" marL="0" rtl="0" algn="l">
              <a:spcBef>
                <a:spcPts val="0"/>
              </a:spcBef>
              <a:spcAft>
                <a:spcPts val="0"/>
              </a:spcAft>
              <a:buNone/>
            </a:pPr>
            <a:r>
              <a:rPr lang="en" sz="1800">
                <a:solidFill>
                  <a:schemeClr val="lt2"/>
                </a:solidFill>
              </a:rPr>
              <a:t>1905084- Wasif Jalal</a:t>
            </a:r>
            <a:endParaRPr sz="18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Browsable Activities</a:t>
            </a:r>
            <a:endParaRPr/>
          </a:p>
        </p:txBody>
      </p:sp>
      <p:sp>
        <p:nvSpPr>
          <p:cNvPr id="119" name="Google Shape;119;p22"/>
          <p:cNvSpPr txBox="1"/>
          <p:nvPr>
            <p:ph idx="1" type="body"/>
          </p:nvPr>
        </p:nvSpPr>
        <p:spPr>
          <a:xfrm>
            <a:off x="311700" y="1152475"/>
            <a:ext cx="8520600" cy="212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The 'Browsable Activities' section in MobSF meticulously outlines a mobile app's activities labeled as 'browsable,' which are accessible via specific schemes and serve as entry points for other apps or components. By identifying and highlighting these activities, MobSF offers critical insights into potential security vulnerabilities, as some browsable activities may inadvertently expose sensitive functionalities to unauthorized entities. This feature enables developers to proactively address security concerns, safeguard user data, and enhance the overall security of the app within a comprehensive assessment framework</a:t>
            </a:r>
            <a:endParaRPr sz="1500"/>
          </a:p>
        </p:txBody>
      </p:sp>
      <p:pic>
        <p:nvPicPr>
          <p:cNvPr id="120" name="Google Shape;120;p22"/>
          <p:cNvPicPr preferRelativeResize="0"/>
          <p:nvPr/>
        </p:nvPicPr>
        <p:blipFill>
          <a:blip r:embed="rId3">
            <a:alphaModFix/>
          </a:blip>
          <a:stretch>
            <a:fillRect/>
          </a:stretch>
        </p:blipFill>
        <p:spPr>
          <a:xfrm>
            <a:off x="352425" y="3413325"/>
            <a:ext cx="8439151" cy="121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Analysis - Network Security:</a:t>
            </a:r>
            <a:endParaRPr/>
          </a:p>
        </p:txBody>
      </p:sp>
      <p:sp>
        <p:nvSpPr>
          <p:cNvPr id="126" name="Google Shape;126;p23"/>
          <p:cNvSpPr txBox="1"/>
          <p:nvPr>
            <p:ph idx="1" type="body"/>
          </p:nvPr>
        </p:nvSpPr>
        <p:spPr>
          <a:xfrm>
            <a:off x="311700" y="1152475"/>
            <a:ext cx="8520600" cy="2040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500"/>
              <a:t>M</a:t>
            </a:r>
            <a:r>
              <a:rPr lang="en" sz="1500"/>
              <a:t>obSF’s ”Network Security” function is crucial for assessing network-related aspects of mobile apps. It organizes findings into ”High,” ”Warning,” and ”Info” categories, facilitating prioritization. Counts for each category offer insight into issue severity and prevalence. A detailed table presents key details including ”Scope,” ”Severity,” and ”Description,” aiding comprehension of network security threats by outlining context, impact, and explanation for developers and security experts</a:t>
            </a:r>
            <a:endParaRPr sz="1500"/>
          </a:p>
          <a:p>
            <a:pPr indent="0" lvl="0" marL="0" rtl="0" algn="l">
              <a:spcBef>
                <a:spcPts val="1200"/>
              </a:spcBef>
              <a:spcAft>
                <a:spcPts val="1200"/>
              </a:spcAft>
              <a:buNone/>
            </a:pPr>
            <a:r>
              <a:t/>
            </a:r>
            <a:endParaRPr sz="1500"/>
          </a:p>
        </p:txBody>
      </p:sp>
      <p:pic>
        <p:nvPicPr>
          <p:cNvPr id="127" name="Google Shape;127;p23"/>
          <p:cNvPicPr preferRelativeResize="0"/>
          <p:nvPr/>
        </p:nvPicPr>
        <p:blipFill>
          <a:blip r:embed="rId3">
            <a:alphaModFix/>
          </a:blip>
          <a:stretch>
            <a:fillRect/>
          </a:stretch>
        </p:blipFill>
        <p:spPr>
          <a:xfrm>
            <a:off x="311700" y="3369475"/>
            <a:ext cx="8520599" cy="1324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Analysis - </a:t>
            </a:r>
            <a:r>
              <a:rPr lang="en"/>
              <a:t>Certificate Analysis</a:t>
            </a:r>
            <a:endParaRPr/>
          </a:p>
        </p:txBody>
      </p:sp>
      <p:sp>
        <p:nvSpPr>
          <p:cNvPr id="133" name="Google Shape;133;p24"/>
          <p:cNvSpPr txBox="1"/>
          <p:nvPr>
            <p:ph idx="1" type="body"/>
          </p:nvPr>
        </p:nvSpPr>
        <p:spPr>
          <a:xfrm>
            <a:off x="311700" y="1152475"/>
            <a:ext cx="8520600" cy="1954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580"/>
              <a:t>The ”Certificate Analysis” functionality in MobSF is a crucial aspect that assesses the security of certificates utilized by a mobile app. It categorizes findings into ”High,” ”Warning,” ”Info,” and ”Secure,” indicating the severity of certificate-related issues. Counts for each category offer a quick overview of prevalence and severity. Furthermore, a detailed table presents key details including ”Title,” ”Severity,” and ”Description,” aiding understanding of certificate vulnerabilities for developers and security professionals.</a:t>
            </a:r>
            <a:endParaRPr sz="1580"/>
          </a:p>
          <a:p>
            <a:pPr indent="0" lvl="0" marL="0" rtl="0" algn="l">
              <a:lnSpc>
                <a:spcPct val="95000"/>
              </a:lnSpc>
              <a:spcBef>
                <a:spcPts val="1200"/>
              </a:spcBef>
              <a:spcAft>
                <a:spcPts val="1200"/>
              </a:spcAft>
              <a:buSzPts val="1018"/>
              <a:buNone/>
            </a:pPr>
            <a:r>
              <a:t/>
            </a:r>
            <a:endParaRPr sz="1765"/>
          </a:p>
        </p:txBody>
      </p:sp>
      <p:pic>
        <p:nvPicPr>
          <p:cNvPr id="134" name="Google Shape;134;p24"/>
          <p:cNvPicPr preferRelativeResize="0"/>
          <p:nvPr/>
        </p:nvPicPr>
        <p:blipFill>
          <a:blip r:embed="rId3">
            <a:alphaModFix/>
          </a:blip>
          <a:stretch>
            <a:fillRect/>
          </a:stretch>
        </p:blipFill>
        <p:spPr>
          <a:xfrm>
            <a:off x="311700" y="2916475"/>
            <a:ext cx="7907739" cy="1731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Analysis - Manifest Analysis</a:t>
            </a:r>
            <a:endParaRPr/>
          </a:p>
        </p:txBody>
      </p:sp>
      <p:sp>
        <p:nvSpPr>
          <p:cNvPr id="140" name="Google Shape;140;p25"/>
          <p:cNvSpPr txBox="1"/>
          <p:nvPr>
            <p:ph idx="1" type="body"/>
          </p:nvPr>
        </p:nvSpPr>
        <p:spPr>
          <a:xfrm>
            <a:off x="311700" y="1152475"/>
            <a:ext cx="3374400" cy="3021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500"/>
              <a:t>MobSF's 'Manifest Analysis' function assesses an app's security by categorizing findings into 'High,' 'Warning,' 'Info,' and 'Suppressed' for severity clarification. It offers a comprehensive table with key columns like 'Issue,' 'Severity,' 'Description,' and 'Options,' allowing users to efficiently resolve manifest-related vulnerabilities, including the option to suppress specific rules.</a:t>
            </a:r>
            <a:endParaRPr sz="1500"/>
          </a:p>
        </p:txBody>
      </p:sp>
      <p:pic>
        <p:nvPicPr>
          <p:cNvPr id="141" name="Google Shape;141;p25"/>
          <p:cNvPicPr preferRelativeResize="0"/>
          <p:nvPr/>
        </p:nvPicPr>
        <p:blipFill>
          <a:blip r:embed="rId3">
            <a:alphaModFix/>
          </a:blip>
          <a:stretch>
            <a:fillRect/>
          </a:stretch>
        </p:blipFill>
        <p:spPr>
          <a:xfrm>
            <a:off x="3645050" y="1249675"/>
            <a:ext cx="5347475" cy="2543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Analysis</a:t>
            </a:r>
            <a:endParaRPr/>
          </a:p>
        </p:txBody>
      </p:sp>
      <p:sp>
        <p:nvSpPr>
          <p:cNvPr id="147" name="Google Shape;147;p26"/>
          <p:cNvSpPr txBox="1"/>
          <p:nvPr>
            <p:ph idx="1" type="body"/>
          </p:nvPr>
        </p:nvSpPr>
        <p:spPr>
          <a:xfrm>
            <a:off x="311700" y="1152475"/>
            <a:ext cx="40698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500"/>
              <a:t>MobSF's "Code Analysis" assesses an app's security by categorizing findings into levels like "High," "Warning," "Info," "Secure," and "Suppressed," based on standards like CW and OWASP. Counts for each category offer a quick summary of the severity and prevalence of code-related issues. A comprehensive table with key columns like "Issue," "Severity," "Standards," "Files," and "Options" enables effective prioritization and targeted resolution efforts, while the "Options" column allows users to suppress certain issues for flexibility in addressing vulnerabilities.</a:t>
            </a:r>
            <a:endParaRPr sz="1500"/>
          </a:p>
        </p:txBody>
      </p:sp>
      <p:pic>
        <p:nvPicPr>
          <p:cNvPr id="148" name="Google Shape;148;p26"/>
          <p:cNvPicPr preferRelativeResize="0"/>
          <p:nvPr/>
        </p:nvPicPr>
        <p:blipFill>
          <a:blip r:embed="rId3">
            <a:alphaModFix/>
          </a:blip>
          <a:stretch>
            <a:fillRect/>
          </a:stretch>
        </p:blipFill>
        <p:spPr>
          <a:xfrm>
            <a:off x="4324350" y="1413975"/>
            <a:ext cx="4755650" cy="2531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Analysis -Binary Analysis</a:t>
            </a:r>
            <a:endParaRPr/>
          </a:p>
        </p:txBody>
      </p:sp>
      <p:sp>
        <p:nvSpPr>
          <p:cNvPr id="154" name="Google Shape;154;p27"/>
          <p:cNvSpPr txBox="1"/>
          <p:nvPr>
            <p:ph idx="1" type="body"/>
          </p:nvPr>
        </p:nvSpPr>
        <p:spPr>
          <a:xfrm>
            <a:off x="311700" y="1152475"/>
            <a:ext cx="8520600" cy="1167000"/>
          </a:xfrm>
          <a:prstGeom prst="rect">
            <a:avLst/>
          </a:prstGeom>
        </p:spPr>
        <p:txBody>
          <a:bodyPr anchorCtr="0" anchor="t" bIns="91425" lIns="91425" spcFirstLastPara="1" rIns="91425" wrap="square" tIns="91425">
            <a:normAutofit fontScale="92500" lnSpcReduction="20000"/>
          </a:bodyPr>
          <a:lstStyle/>
          <a:p>
            <a:pPr indent="0" lvl="0" marL="0" rtl="0" algn="l">
              <a:lnSpc>
                <a:spcPct val="95000"/>
              </a:lnSpc>
              <a:spcBef>
                <a:spcPts val="0"/>
              </a:spcBef>
              <a:spcAft>
                <a:spcPts val="0"/>
              </a:spcAft>
              <a:buNone/>
            </a:pPr>
            <a:r>
              <a:rPr lang="en" sz="1300"/>
              <a:t>Binary analysis is crucial if your code includes native files, ensuring they are properly compiled. MobSF's "Binary Analysis" evaluates app security through compiled binary files, presenting a detailed table with key attributes such as NX, Stack Canary, RELRO, RPATH, RUNPATH, FORTIFY, and SYMBOLS STRIPPED. These attributes indicate various security features and characteristics of the binary, including memory protection, exploit prevention, and reverse engineering difficulty, aiding developers in understanding and enhancing the app's security posture.</a:t>
            </a:r>
            <a:endParaRPr sz="1300"/>
          </a:p>
          <a:p>
            <a:pPr indent="0" lvl="0" marL="0" rtl="0" algn="l">
              <a:lnSpc>
                <a:spcPct val="95000"/>
              </a:lnSpc>
              <a:spcBef>
                <a:spcPts val="1200"/>
              </a:spcBef>
              <a:spcAft>
                <a:spcPts val="1200"/>
              </a:spcAft>
              <a:buNone/>
            </a:pPr>
            <a:r>
              <a:t/>
            </a:r>
            <a:endParaRPr sz="1300"/>
          </a:p>
        </p:txBody>
      </p:sp>
      <p:pic>
        <p:nvPicPr>
          <p:cNvPr id="155" name="Google Shape;155;p27"/>
          <p:cNvPicPr preferRelativeResize="0"/>
          <p:nvPr/>
        </p:nvPicPr>
        <p:blipFill>
          <a:blip r:embed="rId3">
            <a:alphaModFix/>
          </a:blip>
          <a:stretch>
            <a:fillRect/>
          </a:stretch>
        </p:blipFill>
        <p:spPr>
          <a:xfrm>
            <a:off x="370725" y="2200225"/>
            <a:ext cx="4730398" cy="2409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Analysis - NIAP Analysis</a:t>
            </a:r>
            <a:endParaRPr/>
          </a:p>
        </p:txBody>
      </p:sp>
      <p:sp>
        <p:nvSpPr>
          <p:cNvPr id="161" name="Google Shape;161;p28"/>
          <p:cNvSpPr txBox="1"/>
          <p:nvPr>
            <p:ph idx="1" type="body"/>
          </p:nvPr>
        </p:nvSpPr>
        <p:spPr>
          <a:xfrm>
            <a:off x="311700" y="1152475"/>
            <a:ext cx="8520600" cy="146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The National Information Assurance Partnership (NIAP) oversees certification of IT products to meet Common Criteria standards. MobSF's feature presents a table with columns like "Identifier," "Requirement," "Feature," and "Description," aiding users in understanding how the app meets NIAP standards through unique codes, outlined requirements, aligned features, and additional context provided in descriptions.</a:t>
            </a:r>
            <a:endParaRPr sz="1400"/>
          </a:p>
        </p:txBody>
      </p:sp>
      <p:pic>
        <p:nvPicPr>
          <p:cNvPr id="162" name="Google Shape;162;p28"/>
          <p:cNvPicPr preferRelativeResize="0"/>
          <p:nvPr/>
        </p:nvPicPr>
        <p:blipFill>
          <a:blip r:embed="rId3">
            <a:alphaModFix/>
          </a:blip>
          <a:stretch>
            <a:fillRect/>
          </a:stretch>
        </p:blipFill>
        <p:spPr>
          <a:xfrm>
            <a:off x="418475" y="2929875"/>
            <a:ext cx="8307050" cy="1124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Analysis - File Analysis</a:t>
            </a:r>
            <a:endParaRPr/>
          </a:p>
        </p:txBody>
      </p:sp>
      <p:sp>
        <p:nvSpPr>
          <p:cNvPr id="168" name="Google Shape;168;p29"/>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This section redacts sensitive files, such as accidentally uploaded private keys. In the "Issue" column, it describes vulnerabilities or discrepancies detected within the application's files concisely. The "Files" column lists the individual files associated with each issue, aiding in locating and resolving problems effectively.</a:t>
            </a:r>
            <a:endParaRPr sz="1600"/>
          </a:p>
        </p:txBody>
      </p:sp>
      <p:pic>
        <p:nvPicPr>
          <p:cNvPr id="169" name="Google Shape;169;p29"/>
          <p:cNvPicPr preferRelativeResize="0"/>
          <p:nvPr/>
        </p:nvPicPr>
        <p:blipFill>
          <a:blip r:embed="rId3">
            <a:alphaModFix/>
          </a:blip>
          <a:stretch>
            <a:fillRect/>
          </a:stretch>
        </p:blipFill>
        <p:spPr>
          <a:xfrm>
            <a:off x="232050" y="2827359"/>
            <a:ext cx="8679899" cy="11569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Malware Analysis - APKid Analysis</a:t>
            </a:r>
            <a:endParaRPr/>
          </a:p>
        </p:txBody>
      </p:sp>
      <p:sp>
        <p:nvSpPr>
          <p:cNvPr id="175" name="Google Shape;175;p30"/>
          <p:cNvSpPr txBox="1"/>
          <p:nvPr>
            <p:ph idx="1" type="body"/>
          </p:nvPr>
        </p:nvSpPr>
        <p:spPr>
          <a:xfrm>
            <a:off x="311700" y="1162725"/>
            <a:ext cx="3993600" cy="2537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629"/>
              <a:t>The Apk id analysis feature examines the APK's dex files, revealing behavioral patterns such as compiler type, obfuscation, and anti-debugging measures. It provides a structured table with columns for "DEX" files and "Detection" results, indicating the presence of compilers, packers, or obfuscators identified during analysis.</a:t>
            </a:r>
            <a:endParaRPr sz="1629"/>
          </a:p>
          <a:p>
            <a:pPr indent="0" lvl="0" marL="0" rtl="0" algn="l">
              <a:lnSpc>
                <a:spcPct val="95000"/>
              </a:lnSpc>
              <a:spcBef>
                <a:spcPts val="1200"/>
              </a:spcBef>
              <a:spcAft>
                <a:spcPts val="0"/>
              </a:spcAft>
              <a:buSzPts val="935"/>
              <a:buNone/>
            </a:pPr>
            <a:r>
              <a:t/>
            </a:r>
            <a:endParaRPr sz="1629"/>
          </a:p>
          <a:p>
            <a:pPr indent="0" lvl="0" marL="0" rtl="0" algn="l">
              <a:lnSpc>
                <a:spcPct val="95000"/>
              </a:lnSpc>
              <a:spcBef>
                <a:spcPts val="1200"/>
              </a:spcBef>
              <a:spcAft>
                <a:spcPts val="0"/>
              </a:spcAft>
              <a:buSzPts val="935"/>
              <a:buNone/>
            </a:pPr>
            <a:r>
              <a:t/>
            </a:r>
            <a:endParaRPr sz="1629"/>
          </a:p>
          <a:p>
            <a:pPr indent="0" lvl="0" marL="0" rtl="0" algn="l">
              <a:lnSpc>
                <a:spcPct val="95000"/>
              </a:lnSpc>
              <a:spcBef>
                <a:spcPts val="1200"/>
              </a:spcBef>
              <a:spcAft>
                <a:spcPts val="0"/>
              </a:spcAft>
              <a:buSzPts val="935"/>
              <a:buNone/>
            </a:pPr>
            <a:r>
              <a:t/>
            </a:r>
            <a:endParaRPr sz="1629"/>
          </a:p>
          <a:p>
            <a:pPr indent="0" lvl="0" marL="0" rtl="0" algn="l">
              <a:lnSpc>
                <a:spcPct val="95000"/>
              </a:lnSpc>
              <a:spcBef>
                <a:spcPts val="1200"/>
              </a:spcBef>
              <a:spcAft>
                <a:spcPts val="0"/>
              </a:spcAft>
              <a:buSzPts val="935"/>
              <a:buNone/>
            </a:pPr>
            <a:r>
              <a:t/>
            </a:r>
            <a:endParaRPr sz="1629"/>
          </a:p>
          <a:p>
            <a:pPr indent="0" lvl="0" marL="0" rtl="0" algn="l">
              <a:lnSpc>
                <a:spcPct val="95000"/>
              </a:lnSpc>
              <a:spcBef>
                <a:spcPts val="1200"/>
              </a:spcBef>
              <a:spcAft>
                <a:spcPts val="0"/>
              </a:spcAft>
              <a:buSzPts val="935"/>
              <a:buNone/>
            </a:pPr>
            <a:r>
              <a:t/>
            </a:r>
            <a:endParaRPr sz="1629"/>
          </a:p>
          <a:p>
            <a:pPr indent="0" lvl="0" marL="0" rtl="0" algn="l">
              <a:lnSpc>
                <a:spcPct val="95000"/>
              </a:lnSpc>
              <a:spcBef>
                <a:spcPts val="1200"/>
              </a:spcBef>
              <a:spcAft>
                <a:spcPts val="1200"/>
              </a:spcAft>
              <a:buSzPts val="935"/>
              <a:buNone/>
            </a:pPr>
            <a:r>
              <a:t/>
            </a:r>
            <a:endParaRPr sz="1629"/>
          </a:p>
        </p:txBody>
      </p:sp>
      <p:pic>
        <p:nvPicPr>
          <p:cNvPr id="176" name="Google Shape;176;p30"/>
          <p:cNvPicPr preferRelativeResize="0"/>
          <p:nvPr/>
        </p:nvPicPr>
        <p:blipFill>
          <a:blip r:embed="rId3">
            <a:alphaModFix/>
          </a:blip>
          <a:stretch>
            <a:fillRect/>
          </a:stretch>
        </p:blipFill>
        <p:spPr>
          <a:xfrm>
            <a:off x="4373750" y="1252875"/>
            <a:ext cx="4685708" cy="2447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Malware Analysis - Quark Analysis</a:t>
            </a:r>
            <a:endParaRPr/>
          </a:p>
        </p:txBody>
      </p:sp>
      <p:sp>
        <p:nvSpPr>
          <p:cNvPr id="182" name="Google Shape;182;p31"/>
          <p:cNvSpPr txBox="1"/>
          <p:nvPr>
            <p:ph idx="1" type="body"/>
          </p:nvPr>
        </p:nvSpPr>
        <p:spPr>
          <a:xfrm>
            <a:off x="311700" y="1152475"/>
            <a:ext cx="8520600" cy="1618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580"/>
              <a:t>Quark-Engine is indeed a powerful Android analysis framework designed to delve into APK and DEX files to uncover potential threats and gather intelligence regarding malicious activities. When integrated into MobSF, Quark-Engine enhances the platform’s capabilities by providing advanced analysis features. It consists of two fields ”Potential Malicious Behavior” and ”Evidence” from which details about the malicious behaviors can be known.</a:t>
            </a:r>
            <a:endParaRPr sz="1580"/>
          </a:p>
          <a:p>
            <a:pPr indent="0" lvl="0" marL="0" rtl="0" algn="l">
              <a:lnSpc>
                <a:spcPct val="95000"/>
              </a:lnSpc>
              <a:spcBef>
                <a:spcPts val="1200"/>
              </a:spcBef>
              <a:spcAft>
                <a:spcPts val="1200"/>
              </a:spcAft>
              <a:buSzPts val="1018"/>
              <a:buNone/>
            </a:pPr>
            <a:r>
              <a:t/>
            </a:r>
            <a:endParaRPr sz="1865"/>
          </a:p>
        </p:txBody>
      </p:sp>
      <p:pic>
        <p:nvPicPr>
          <p:cNvPr id="183" name="Google Shape;183;p31"/>
          <p:cNvPicPr preferRelativeResize="0"/>
          <p:nvPr/>
        </p:nvPicPr>
        <p:blipFill>
          <a:blip r:embed="rId3">
            <a:alphaModFix/>
          </a:blip>
          <a:stretch>
            <a:fillRect/>
          </a:stretch>
        </p:blipFill>
        <p:spPr>
          <a:xfrm>
            <a:off x="311700" y="2944775"/>
            <a:ext cx="8583900" cy="116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419100" y="458050"/>
            <a:ext cx="8305800" cy="2876550"/>
          </a:xfrm>
          <a:prstGeom prst="rect">
            <a:avLst/>
          </a:prstGeom>
          <a:noFill/>
          <a:ln>
            <a:noFill/>
          </a:ln>
        </p:spPr>
      </p:pic>
      <p:sp>
        <p:nvSpPr>
          <p:cNvPr id="67" name="Google Shape;67;p14"/>
          <p:cNvSpPr txBox="1"/>
          <p:nvPr/>
        </p:nvSpPr>
        <p:spPr>
          <a:xfrm>
            <a:off x="414925" y="3632025"/>
            <a:ext cx="831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Mobile Security Framework (MobSF) is a security research platform for mobile applications in Android, iOS and Windows Mobile. MobSF can be used for a variety of use cases such as mobile application security, penetration testing, malware analysis, and privacy analysis.</a:t>
            </a:r>
            <a:endParaRPr sz="1800">
              <a:solidFill>
                <a:schemeClr val="accent3"/>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Malware Analysis - Abused Permissions</a:t>
            </a:r>
            <a:endParaRPr/>
          </a:p>
        </p:txBody>
      </p:sp>
      <p:sp>
        <p:nvSpPr>
          <p:cNvPr id="189" name="Google Shape;189;p32"/>
          <p:cNvSpPr txBox="1"/>
          <p:nvPr>
            <p:ph idx="1" type="body"/>
          </p:nvPr>
        </p:nvSpPr>
        <p:spPr>
          <a:xfrm>
            <a:off x="311700" y="1152475"/>
            <a:ext cx="8520600" cy="162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In MobSF, the "Abused Permission" section distinguishes between permissions commonly utilized by malware for malicious purposes and those frequently requested by legitimate apps but could pose security or privacy risks if misused. This categorization aids users in swiftly recognizing potential security concerns related to permissions requested by Android applications.</a:t>
            </a:r>
            <a:endParaRPr sz="1600"/>
          </a:p>
        </p:txBody>
      </p:sp>
      <p:pic>
        <p:nvPicPr>
          <p:cNvPr id="190" name="Google Shape;190;p32"/>
          <p:cNvPicPr preferRelativeResize="0"/>
          <p:nvPr/>
        </p:nvPicPr>
        <p:blipFill>
          <a:blip r:embed="rId3">
            <a:alphaModFix/>
          </a:blip>
          <a:stretch>
            <a:fillRect/>
          </a:stretch>
        </p:blipFill>
        <p:spPr>
          <a:xfrm>
            <a:off x="311700" y="2960250"/>
            <a:ext cx="8621876" cy="1459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Malware Analysis - Server Locations</a:t>
            </a:r>
            <a:endParaRPr/>
          </a:p>
        </p:txBody>
      </p:sp>
      <p:sp>
        <p:nvSpPr>
          <p:cNvPr id="196" name="Google Shape;196;p33"/>
          <p:cNvSpPr txBox="1"/>
          <p:nvPr>
            <p:ph idx="1" type="body"/>
          </p:nvPr>
        </p:nvSpPr>
        <p:spPr>
          <a:xfrm>
            <a:off x="311700" y="1152475"/>
            <a:ext cx="8520600" cy="8598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640"/>
              <a:t>Server Locations denote where the servers used in this app resides. The domain sanction provides OFAC sanctioned list of countries with which this app may communicate.</a:t>
            </a:r>
            <a:endParaRPr sz="1640"/>
          </a:p>
          <a:p>
            <a:pPr indent="0" lvl="0" marL="0" rtl="0" algn="l">
              <a:lnSpc>
                <a:spcPct val="85000"/>
              </a:lnSpc>
              <a:spcBef>
                <a:spcPts val="1200"/>
              </a:spcBef>
              <a:spcAft>
                <a:spcPts val="1200"/>
              </a:spcAft>
              <a:buSzPts val="852"/>
              <a:buNone/>
            </a:pPr>
            <a:r>
              <a:t/>
            </a:r>
            <a:endParaRPr sz="1640"/>
          </a:p>
        </p:txBody>
      </p:sp>
      <p:pic>
        <p:nvPicPr>
          <p:cNvPr id="197" name="Google Shape;197;p33"/>
          <p:cNvPicPr preferRelativeResize="0"/>
          <p:nvPr/>
        </p:nvPicPr>
        <p:blipFill>
          <a:blip r:embed="rId3">
            <a:alphaModFix/>
          </a:blip>
          <a:stretch>
            <a:fillRect/>
          </a:stretch>
        </p:blipFill>
        <p:spPr>
          <a:xfrm>
            <a:off x="311700" y="2012275"/>
            <a:ext cx="7367810" cy="28264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Malware Analysis - Domain Malware Check</a:t>
            </a:r>
            <a:endParaRPr/>
          </a:p>
        </p:txBody>
      </p:sp>
      <p:sp>
        <p:nvSpPr>
          <p:cNvPr id="203" name="Google Shape;203;p34"/>
          <p:cNvSpPr txBox="1"/>
          <p:nvPr>
            <p:ph idx="1" type="body"/>
          </p:nvPr>
        </p:nvSpPr>
        <p:spPr>
          <a:xfrm>
            <a:off x="311700" y="1152475"/>
            <a:ext cx="3798900" cy="366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a:t>The Domain Malware Check feature in MobSF extracts domains from the binary and cross-references them against a database of known malicious or suspicious domains and IPs. Geolocation data for identified domains is retrieved, potentially visualized on platforms like Google Maps to show associated geographical locations. This provides a thorough assessment of domains, helping users identify security threats and understand the geographic distribution of associated IP addresses.</a:t>
            </a:r>
            <a:endParaRPr/>
          </a:p>
        </p:txBody>
      </p:sp>
      <p:pic>
        <p:nvPicPr>
          <p:cNvPr id="204" name="Google Shape;204;p34"/>
          <p:cNvPicPr preferRelativeResize="0"/>
          <p:nvPr/>
        </p:nvPicPr>
        <p:blipFill>
          <a:blip r:embed="rId3">
            <a:alphaModFix/>
          </a:blip>
          <a:stretch>
            <a:fillRect/>
          </a:stretch>
        </p:blipFill>
        <p:spPr>
          <a:xfrm>
            <a:off x="4281550" y="1366925"/>
            <a:ext cx="4772701" cy="2510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Reconnaissance</a:t>
            </a:r>
            <a:endParaRPr/>
          </a:p>
        </p:txBody>
      </p:sp>
      <p:sp>
        <p:nvSpPr>
          <p:cNvPr id="210" name="Google Shape;21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Url : MobSF will list all URLs extracted from various parts of the application’s source code, including manifest files, Java code, native code, resources, JavaScript, and HTML files </a:t>
            </a:r>
            <a:endParaRPr/>
          </a:p>
          <a:p>
            <a:pPr indent="-325755" lvl="0" marL="457200" rtl="0" algn="l">
              <a:spcBef>
                <a:spcPts val="0"/>
              </a:spcBef>
              <a:spcAft>
                <a:spcPts val="0"/>
              </a:spcAft>
              <a:buSzPct val="100000"/>
              <a:buChar char="-"/>
            </a:pPr>
            <a:r>
              <a:rPr lang="en"/>
              <a:t>Firebase DB : MobSF will also extract all the firebase database url from the app and it also performs an additional check to see if the database is exposed to the internet</a:t>
            </a:r>
            <a:endParaRPr/>
          </a:p>
          <a:p>
            <a:pPr indent="-325755" lvl="0" marL="457200" rtl="0" algn="l">
              <a:spcBef>
                <a:spcPts val="0"/>
              </a:spcBef>
              <a:spcAft>
                <a:spcPts val="0"/>
              </a:spcAft>
              <a:buSzPct val="100000"/>
              <a:buChar char="-"/>
            </a:pPr>
            <a:r>
              <a:rPr lang="en"/>
              <a:t>Emails : MobSF shows all the email ids used in the code along with their corresponding file location in this section</a:t>
            </a:r>
            <a:endParaRPr/>
          </a:p>
          <a:p>
            <a:pPr indent="-325755" lvl="0" marL="457200" rtl="0" algn="l">
              <a:spcBef>
                <a:spcPts val="0"/>
              </a:spcBef>
              <a:spcAft>
                <a:spcPts val="0"/>
              </a:spcAft>
              <a:buSzPct val="100000"/>
              <a:buChar char="-"/>
            </a:pPr>
            <a:r>
              <a:rPr lang="en"/>
              <a:t>Possible hard coded secrets</a:t>
            </a:r>
            <a:endParaRPr/>
          </a:p>
          <a:p>
            <a:pPr indent="-325755" lvl="0" marL="457200" rtl="0" algn="l">
              <a:spcBef>
                <a:spcPts val="0"/>
              </a:spcBef>
              <a:spcAft>
                <a:spcPts val="0"/>
              </a:spcAft>
              <a:buSzPct val="100000"/>
              <a:buChar char="-"/>
            </a:pPr>
            <a:r>
              <a:rPr lang="en"/>
              <a:t>Hardcoded strings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 Analysis</a:t>
            </a:r>
            <a:endParaRPr/>
          </a:p>
        </p:txBody>
      </p:sp>
      <p:sp>
        <p:nvSpPr>
          <p:cNvPr id="216" name="Google Shape;21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Dynamic analysis involves inspecting the behavior of a program or system while it's running, typically to understand its runtime characteristics, such as memory usage, network activity, and API calls, aiding in security assessments, debugging, and performance optimization.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TLS/SSL Testing </a:t>
            </a:r>
            <a:endParaRPr/>
          </a:p>
        </p:txBody>
      </p:sp>
      <p:sp>
        <p:nvSpPr>
          <p:cNvPr id="222" name="Google Shape;222;p37"/>
          <p:cNvSpPr txBox="1"/>
          <p:nvPr>
            <p:ph idx="1" type="body"/>
          </p:nvPr>
        </p:nvSpPr>
        <p:spPr>
          <a:xfrm>
            <a:off x="311700" y="1152475"/>
            <a:ext cx="8520600" cy="116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TLS/SSL Security Tester evaluates the configuration and implementation of TLS/SSL protocols on servers or applications. It inspects protocol versions, cipher suites, and certificate validity to identify vulnerabilities. </a:t>
            </a:r>
            <a:endParaRPr/>
          </a:p>
        </p:txBody>
      </p:sp>
      <p:pic>
        <p:nvPicPr>
          <p:cNvPr id="223" name="Google Shape;223;p37"/>
          <p:cNvPicPr preferRelativeResize="0"/>
          <p:nvPr/>
        </p:nvPicPr>
        <p:blipFill>
          <a:blip r:embed="rId3">
            <a:alphaModFix/>
          </a:blip>
          <a:stretch>
            <a:fillRect/>
          </a:stretch>
        </p:blipFill>
        <p:spPr>
          <a:xfrm>
            <a:off x="422500" y="2388750"/>
            <a:ext cx="5044542" cy="25183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LogCat Stream</a:t>
            </a:r>
            <a:endParaRPr/>
          </a:p>
        </p:txBody>
      </p:sp>
      <p:sp>
        <p:nvSpPr>
          <p:cNvPr id="229" name="Google Shape;229;p38"/>
          <p:cNvSpPr txBox="1"/>
          <p:nvPr>
            <p:ph idx="1" type="body"/>
          </p:nvPr>
        </p:nvSpPr>
        <p:spPr>
          <a:xfrm>
            <a:off x="311700" y="1152475"/>
            <a:ext cx="8520600" cy="11679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
              <a:t>The LogCat Stream feature opens a new window to display the live logcat stream of the mobile application. Logcat is a system log provided by Android devices that contains messages from various sources, including system processes, apps, and the Android operating system itself. By showing the logcat stream of the app, analysts can monitor real-time messages and events generated by the application during its execution. This visibility allows for the detection of errors, warnings, debug information, and other relevant events, facilitating troubleshooting, debugging, and security analysis of the application.</a:t>
            </a:r>
            <a:endParaRPr/>
          </a:p>
        </p:txBody>
      </p:sp>
      <p:pic>
        <p:nvPicPr>
          <p:cNvPr id="230" name="Google Shape;230;p38"/>
          <p:cNvPicPr preferRelativeResize="0"/>
          <p:nvPr/>
        </p:nvPicPr>
        <p:blipFill>
          <a:blip r:embed="rId3">
            <a:alphaModFix/>
          </a:blip>
          <a:stretch>
            <a:fillRect/>
          </a:stretch>
        </p:blipFill>
        <p:spPr>
          <a:xfrm>
            <a:off x="440475" y="2320375"/>
            <a:ext cx="5065690" cy="25183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Frida Code Editor</a:t>
            </a:r>
            <a:endParaRPr/>
          </a:p>
        </p:txBody>
      </p:sp>
      <p:sp>
        <p:nvSpPr>
          <p:cNvPr id="236" name="Google Shape;236;p39"/>
          <p:cNvSpPr txBox="1"/>
          <p:nvPr>
            <p:ph idx="1" type="body"/>
          </p:nvPr>
        </p:nvSpPr>
        <p:spPr>
          <a:xfrm>
            <a:off x="311700" y="1152475"/>
            <a:ext cx="8520600" cy="116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Frida Code Editor feature in MobSF enables users to craft and upload custom Frida scripts for application analysis. This editor provides a dedicated space to write, modify, and debug scripts tailored to specific testing objectives.</a:t>
            </a:r>
            <a:endParaRPr/>
          </a:p>
        </p:txBody>
      </p:sp>
      <p:pic>
        <p:nvPicPr>
          <p:cNvPr id="237" name="Google Shape;237;p39"/>
          <p:cNvPicPr preferRelativeResize="0"/>
          <p:nvPr/>
        </p:nvPicPr>
        <p:blipFill>
          <a:blip r:embed="rId3">
            <a:alphaModFix/>
          </a:blip>
          <a:stretch>
            <a:fillRect/>
          </a:stretch>
        </p:blipFill>
        <p:spPr>
          <a:xfrm>
            <a:off x="436900" y="2358725"/>
            <a:ext cx="4135110" cy="2518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Live API Monitor</a:t>
            </a:r>
            <a:endParaRPr/>
          </a:p>
        </p:txBody>
      </p:sp>
      <p:sp>
        <p:nvSpPr>
          <p:cNvPr id="243" name="Google Shape;243;p40"/>
          <p:cNvSpPr txBox="1"/>
          <p:nvPr>
            <p:ph idx="1" type="body"/>
          </p:nvPr>
        </p:nvSpPr>
        <p:spPr>
          <a:xfrm>
            <a:off x="311700" y="1152475"/>
            <a:ext cx="8520600" cy="65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Monitors different apis </a:t>
            </a:r>
            <a:r>
              <a:rPr lang="en"/>
              <a:t>called</a:t>
            </a:r>
            <a:r>
              <a:rPr lang="en"/>
              <a:t> while the app is running.</a:t>
            </a:r>
            <a:endParaRPr/>
          </a:p>
        </p:txBody>
      </p:sp>
      <p:pic>
        <p:nvPicPr>
          <p:cNvPr id="244" name="Google Shape;244;p40"/>
          <p:cNvPicPr preferRelativeResize="0"/>
          <p:nvPr/>
        </p:nvPicPr>
        <p:blipFill>
          <a:blip r:embed="rId3">
            <a:alphaModFix/>
          </a:blip>
          <a:stretch>
            <a:fillRect/>
          </a:stretch>
        </p:blipFill>
        <p:spPr>
          <a:xfrm>
            <a:off x="476500" y="1805275"/>
            <a:ext cx="6182898" cy="3033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Frida API Monitor</a:t>
            </a:r>
            <a:endParaRPr/>
          </a:p>
        </p:txBody>
      </p:sp>
      <p:sp>
        <p:nvSpPr>
          <p:cNvPr id="250" name="Google Shape;25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Combine Frida dynamic instrumentation with MOBSF for enhanced mobile application security analysis by injecting Frida scripts to monitor API calls at runtime.</a:t>
            </a:r>
            <a:endParaRPr/>
          </a:p>
          <a:p>
            <a:pPr indent="0" lvl="0" marL="0" rtl="0" algn="l">
              <a:spcBef>
                <a:spcPts val="1200"/>
              </a:spcBef>
              <a:spcAft>
                <a:spcPts val="1200"/>
              </a:spcAft>
              <a:buNone/>
            </a:pPr>
            <a:r>
              <a:rPr lang="en"/>
              <a:t>This is done by analysing the </a:t>
            </a:r>
            <a:r>
              <a:rPr lang="en"/>
              <a:t>various</a:t>
            </a:r>
            <a:r>
              <a:rPr lang="en"/>
              <a:t> classes and objects created and passed during the app’s lifecycle, and detecting strings and string comparisons in while the user manually goes through various flows of the app’s business logic.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 of MobSF</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Install Docker on your computer from this link </a:t>
            </a:r>
            <a:r>
              <a:rPr lang="en" sz="1500" u="sng">
                <a:solidFill>
                  <a:schemeClr val="hlink"/>
                </a:solidFill>
                <a:hlinkClick r:id="rId3"/>
              </a:rPr>
              <a:t>https://www.docker.com/products/docker-desktop/</a:t>
            </a:r>
            <a:endParaRPr sz="1500"/>
          </a:p>
          <a:p>
            <a:pPr indent="-323850" lvl="0" marL="457200" rtl="0" algn="l">
              <a:spcBef>
                <a:spcPts val="0"/>
              </a:spcBef>
              <a:spcAft>
                <a:spcPts val="0"/>
              </a:spcAft>
              <a:buSzPts val="1500"/>
              <a:buChar char="●"/>
            </a:pPr>
            <a:r>
              <a:rPr lang="en" sz="1500"/>
              <a:t>On your terminal run - </a:t>
            </a:r>
            <a:endParaRPr sz="1500"/>
          </a:p>
          <a:p>
            <a:pPr indent="0" lvl="0" marL="457200" rtl="0" algn="l">
              <a:spcBef>
                <a:spcPts val="1200"/>
              </a:spcBef>
              <a:spcAft>
                <a:spcPts val="0"/>
              </a:spcAft>
              <a:buNone/>
            </a:pPr>
            <a:r>
              <a:rPr b="1" lang="en" sz="1500"/>
              <a:t>docker pull opensecurity/mobile-security-framework-mobsf:latest</a:t>
            </a:r>
            <a:endParaRPr b="1" sz="1500"/>
          </a:p>
          <a:p>
            <a:pPr indent="-323850" lvl="0" marL="457200" rtl="0" algn="l">
              <a:spcBef>
                <a:spcPts val="1200"/>
              </a:spcBef>
              <a:spcAft>
                <a:spcPts val="0"/>
              </a:spcAft>
              <a:buSzPts val="1500"/>
              <a:buChar char="●"/>
            </a:pPr>
            <a:r>
              <a:rPr lang="en" sz="1500"/>
              <a:t>Once the image is downloaded, you can run MobSF in a Docker container using the following command:</a:t>
            </a:r>
            <a:endParaRPr sz="1500"/>
          </a:p>
          <a:p>
            <a:pPr indent="0" lvl="0" marL="0" rtl="0" algn="l">
              <a:spcBef>
                <a:spcPts val="1200"/>
              </a:spcBef>
              <a:spcAft>
                <a:spcPts val="0"/>
              </a:spcAft>
              <a:buNone/>
            </a:pPr>
            <a:r>
              <a:rPr lang="en" sz="1500"/>
              <a:t>         </a:t>
            </a:r>
            <a:r>
              <a:rPr b="1" lang="en" sz="1500"/>
              <a:t>docker run -it --rm -p 8000:8000 opensecurity/mobile-security-framework-mobsf</a:t>
            </a:r>
            <a:endParaRPr b="1" sz="1500"/>
          </a:p>
          <a:p>
            <a:pPr indent="0" lvl="0" marL="0" rtl="0" algn="l">
              <a:spcBef>
                <a:spcPts val="1200"/>
              </a:spcBef>
              <a:spcAft>
                <a:spcPts val="1200"/>
              </a:spcAft>
              <a:buNone/>
            </a:pPr>
            <a:r>
              <a:t/>
            </a:r>
            <a:endParaRPr b="1"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endParaRPr/>
          </a:p>
        </p:txBody>
      </p:sp>
      <p:sp>
        <p:nvSpPr>
          <p:cNvPr id="256" name="Google Shape;256;p42"/>
          <p:cNvSpPr txBox="1"/>
          <p:nvPr>
            <p:ph idx="1" type="body"/>
          </p:nvPr>
        </p:nvSpPr>
        <p:spPr>
          <a:xfrm>
            <a:off x="311700" y="1152475"/>
            <a:ext cx="8520600" cy="74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Shows method that communicate with the database.</a:t>
            </a:r>
            <a:endParaRPr/>
          </a:p>
        </p:txBody>
      </p:sp>
      <p:pic>
        <p:nvPicPr>
          <p:cNvPr id="257" name="Google Shape;257;p42"/>
          <p:cNvPicPr preferRelativeResize="0"/>
          <p:nvPr/>
        </p:nvPicPr>
        <p:blipFill>
          <a:blip r:embed="rId3">
            <a:alphaModFix/>
          </a:blip>
          <a:stretch>
            <a:fillRect/>
          </a:stretch>
        </p:blipFill>
        <p:spPr>
          <a:xfrm>
            <a:off x="518125" y="1864200"/>
            <a:ext cx="5798707" cy="2940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Io</a:t>
            </a:r>
            <a:endParaRPr/>
          </a:p>
        </p:txBody>
      </p:sp>
      <p:sp>
        <p:nvSpPr>
          <p:cNvPr id="263" name="Google Shape;263;p43"/>
          <p:cNvSpPr txBox="1"/>
          <p:nvPr>
            <p:ph idx="1" type="body"/>
          </p:nvPr>
        </p:nvSpPr>
        <p:spPr>
          <a:xfrm>
            <a:off x="311700" y="1152475"/>
            <a:ext cx="8520600" cy="100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t>
            </a:r>
            <a:r>
              <a:rPr lang="en"/>
              <a:t>onitors and analyzes file operations performed by a program or system during runtime, which includes reading from and writing to files. </a:t>
            </a:r>
            <a:endParaRPr/>
          </a:p>
        </p:txBody>
      </p:sp>
      <p:pic>
        <p:nvPicPr>
          <p:cNvPr id="264" name="Google Shape;264;p43"/>
          <p:cNvPicPr preferRelativeResize="0"/>
          <p:nvPr/>
        </p:nvPicPr>
        <p:blipFill>
          <a:blip r:embed="rId3">
            <a:alphaModFix/>
          </a:blip>
          <a:stretch>
            <a:fillRect/>
          </a:stretch>
        </p:blipFill>
        <p:spPr>
          <a:xfrm>
            <a:off x="311700" y="2155375"/>
            <a:ext cx="6360474" cy="2683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IPC</a:t>
            </a:r>
            <a:endParaRPr/>
          </a:p>
        </p:txBody>
      </p:sp>
      <p:sp>
        <p:nvSpPr>
          <p:cNvPr id="270" name="Google Shape;270;p44"/>
          <p:cNvSpPr txBox="1"/>
          <p:nvPr>
            <p:ph idx="1" type="body"/>
          </p:nvPr>
        </p:nvSpPr>
        <p:spPr>
          <a:xfrm>
            <a:off x="272800" y="1168025"/>
            <a:ext cx="3174300" cy="16566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a:t>Inter-Process Communication (IPC) involves monitoring and analyzing the communication channels established between different processes or components of a system during runtime. </a:t>
            </a:r>
            <a:endParaRPr/>
          </a:p>
        </p:txBody>
      </p:sp>
      <p:pic>
        <p:nvPicPr>
          <p:cNvPr id="271" name="Google Shape;271;p44"/>
          <p:cNvPicPr preferRelativeResize="0"/>
          <p:nvPr/>
        </p:nvPicPr>
        <p:blipFill>
          <a:blip r:embed="rId3">
            <a:alphaModFix/>
          </a:blip>
          <a:stretch>
            <a:fillRect/>
          </a:stretch>
        </p:blipFill>
        <p:spPr>
          <a:xfrm>
            <a:off x="3669550" y="1229575"/>
            <a:ext cx="4698288" cy="24886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Base64</a:t>
            </a:r>
            <a:endParaRPr/>
          </a:p>
        </p:txBody>
      </p:sp>
      <p:sp>
        <p:nvSpPr>
          <p:cNvPr id="277" name="Google Shape;277;p45"/>
          <p:cNvSpPr txBox="1"/>
          <p:nvPr>
            <p:ph idx="1" type="body"/>
          </p:nvPr>
        </p:nvSpPr>
        <p:spPr>
          <a:xfrm>
            <a:off x="311700" y="1152475"/>
            <a:ext cx="272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Base64 decoding involves intercepting and analyzing Base64-encoded data during runtime to understand its content and usage within a program or system.</a:t>
            </a:r>
            <a:endParaRPr/>
          </a:p>
        </p:txBody>
      </p:sp>
      <p:pic>
        <p:nvPicPr>
          <p:cNvPr id="278" name="Google Shape;278;p45"/>
          <p:cNvPicPr preferRelativeResize="0"/>
          <p:nvPr/>
        </p:nvPicPr>
        <p:blipFill>
          <a:blip r:embed="rId3">
            <a:alphaModFix/>
          </a:blip>
          <a:stretch>
            <a:fillRect/>
          </a:stretch>
        </p:blipFill>
        <p:spPr>
          <a:xfrm>
            <a:off x="3187200" y="1170125"/>
            <a:ext cx="5804400" cy="34463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Device Info</a:t>
            </a:r>
            <a:endParaRPr/>
          </a:p>
        </p:txBody>
      </p:sp>
      <p:sp>
        <p:nvSpPr>
          <p:cNvPr id="284" name="Google Shape;284;p46"/>
          <p:cNvSpPr txBox="1"/>
          <p:nvPr>
            <p:ph idx="1" type="body"/>
          </p:nvPr>
        </p:nvSpPr>
        <p:spPr>
          <a:xfrm>
            <a:off x="311700" y="1152475"/>
            <a:ext cx="2738700" cy="1493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R</a:t>
            </a:r>
            <a:r>
              <a:rPr lang="en"/>
              <a:t>efers to the real-time monitoring and analysis of data related to the device on which a program or application is running. </a:t>
            </a:r>
            <a:endParaRPr/>
          </a:p>
        </p:txBody>
      </p:sp>
      <p:pic>
        <p:nvPicPr>
          <p:cNvPr id="285" name="Google Shape;285;p46"/>
          <p:cNvPicPr preferRelativeResize="0"/>
          <p:nvPr/>
        </p:nvPicPr>
        <p:blipFill>
          <a:blip r:embed="rId3">
            <a:alphaModFix/>
          </a:blip>
          <a:stretch>
            <a:fillRect/>
          </a:stretch>
        </p:blipFill>
        <p:spPr>
          <a:xfrm>
            <a:off x="3109325" y="1255700"/>
            <a:ext cx="5888000" cy="2378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WebView</a:t>
            </a:r>
            <a:endParaRPr/>
          </a:p>
        </p:txBody>
      </p:sp>
      <p:sp>
        <p:nvSpPr>
          <p:cNvPr id="291" name="Google Shape;291;p47"/>
          <p:cNvSpPr txBox="1"/>
          <p:nvPr>
            <p:ph idx="1" type="body"/>
          </p:nvPr>
        </p:nvSpPr>
        <p:spPr>
          <a:xfrm>
            <a:off x="311700" y="1152475"/>
            <a:ext cx="354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a:t>
            </a:r>
            <a:r>
              <a:rPr lang="en"/>
              <a:t>efers to the monitoring and analysis of the behavior of WebView components within mobile applications or web browsers during runtime. This involves inspecting the network requests, JavaScript execution etc. </a:t>
            </a:r>
            <a:endParaRPr/>
          </a:p>
        </p:txBody>
      </p:sp>
      <p:pic>
        <p:nvPicPr>
          <p:cNvPr id="292" name="Google Shape;292;p47"/>
          <p:cNvPicPr preferRelativeResize="0"/>
          <p:nvPr/>
        </p:nvPicPr>
        <p:blipFill>
          <a:blip r:embed="rId3">
            <a:alphaModFix/>
          </a:blip>
          <a:stretch>
            <a:fillRect/>
          </a:stretch>
        </p:blipFill>
        <p:spPr>
          <a:xfrm>
            <a:off x="3851700" y="1408650"/>
            <a:ext cx="4987501" cy="23262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Binder</a:t>
            </a:r>
            <a:endParaRPr/>
          </a:p>
        </p:txBody>
      </p:sp>
      <p:sp>
        <p:nvSpPr>
          <p:cNvPr id="298" name="Google Shape;298;p48"/>
          <p:cNvSpPr txBox="1"/>
          <p:nvPr>
            <p:ph idx="1" type="body"/>
          </p:nvPr>
        </p:nvSpPr>
        <p:spPr>
          <a:xfrm>
            <a:off x="311700" y="1152475"/>
            <a:ext cx="24117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Binder dynamic analysis involves monitoring and analyzing the inter-process communication (IPC) mechanisms used in Android systems via the Binder framework, aiming to understand communication channels between Android components, detect security vulnerabilities, like privilege escalation and ensure secure data exchange.</a:t>
            </a:r>
            <a:endParaRPr/>
          </a:p>
        </p:txBody>
      </p:sp>
      <p:pic>
        <p:nvPicPr>
          <p:cNvPr id="299" name="Google Shape;299;p48"/>
          <p:cNvPicPr preferRelativeResize="0"/>
          <p:nvPr/>
        </p:nvPicPr>
        <p:blipFill>
          <a:blip r:embed="rId3">
            <a:alphaModFix/>
          </a:blip>
          <a:stretch>
            <a:fillRect/>
          </a:stretch>
        </p:blipFill>
        <p:spPr>
          <a:xfrm>
            <a:off x="2860225" y="1420113"/>
            <a:ext cx="6115802" cy="288111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TLS/SSL testing:</a:t>
            </a:r>
            <a:endParaRPr/>
          </a:p>
        </p:txBody>
      </p:sp>
      <p:sp>
        <p:nvSpPr>
          <p:cNvPr id="305" name="Google Shape;305;p49"/>
          <p:cNvSpPr txBox="1"/>
          <p:nvPr>
            <p:ph idx="1" type="body"/>
          </p:nvPr>
        </p:nvSpPr>
        <p:spPr>
          <a:xfrm>
            <a:off x="311700" y="1152475"/>
            <a:ext cx="3812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 Look for any warnings or vulnerabilities related to SSL/TLS configurations. This might include issues such as t</a:t>
            </a:r>
            <a:r>
              <a:rPr lang="en" sz="1400"/>
              <a:t>he use of misconfigurations, expired certificates, or improper certificate validation</a:t>
            </a:r>
            <a:r>
              <a:rPr lang="en" sz="1400"/>
              <a:t>.</a:t>
            </a:r>
            <a:endParaRPr sz="1400"/>
          </a:p>
        </p:txBody>
      </p:sp>
      <p:pic>
        <p:nvPicPr>
          <p:cNvPr id="306" name="Google Shape;306;p49"/>
          <p:cNvPicPr preferRelativeResize="0"/>
          <p:nvPr/>
        </p:nvPicPr>
        <p:blipFill>
          <a:blip r:embed="rId3">
            <a:alphaModFix/>
          </a:blip>
          <a:stretch>
            <a:fillRect/>
          </a:stretch>
        </p:blipFill>
        <p:spPr>
          <a:xfrm>
            <a:off x="4276500" y="1170125"/>
            <a:ext cx="4715101" cy="23538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Exported Activity Tester</a:t>
            </a:r>
            <a:endParaRPr/>
          </a:p>
        </p:txBody>
      </p:sp>
      <p:sp>
        <p:nvSpPr>
          <p:cNvPr id="312" name="Google Shape;312;p50"/>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Tests exported activities within the application.</a:t>
            </a:r>
            <a:endParaRPr/>
          </a:p>
        </p:txBody>
      </p:sp>
      <p:pic>
        <p:nvPicPr>
          <p:cNvPr id="313" name="Google Shape;313;p50"/>
          <p:cNvPicPr preferRelativeResize="0"/>
          <p:nvPr/>
        </p:nvPicPr>
        <p:blipFill>
          <a:blip r:embed="rId3">
            <a:alphaModFix/>
          </a:blip>
          <a:stretch>
            <a:fillRect/>
          </a:stretch>
        </p:blipFill>
        <p:spPr>
          <a:xfrm>
            <a:off x="396098" y="1859925"/>
            <a:ext cx="6751376" cy="1023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tester</a:t>
            </a:r>
            <a:endParaRPr/>
          </a:p>
        </p:txBody>
      </p:sp>
      <p:sp>
        <p:nvSpPr>
          <p:cNvPr id="319" name="Google Shape;319;p51"/>
          <p:cNvSpPr txBox="1"/>
          <p:nvPr>
            <p:ph idx="1" type="body"/>
          </p:nvPr>
        </p:nvSpPr>
        <p:spPr>
          <a:xfrm>
            <a:off x="311700" y="1152475"/>
            <a:ext cx="8520600" cy="62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Tracks different activities while running application.</a:t>
            </a:r>
            <a:endParaRPr/>
          </a:p>
        </p:txBody>
      </p:sp>
      <p:pic>
        <p:nvPicPr>
          <p:cNvPr id="320" name="Google Shape;320;p51"/>
          <p:cNvPicPr preferRelativeResize="0"/>
          <p:nvPr/>
        </p:nvPicPr>
        <p:blipFill>
          <a:blip r:embed="rId3">
            <a:alphaModFix/>
          </a:blip>
          <a:stretch>
            <a:fillRect/>
          </a:stretch>
        </p:blipFill>
        <p:spPr>
          <a:xfrm>
            <a:off x="422500" y="1742225"/>
            <a:ext cx="6153775" cy="305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WebView of MobSF</a:t>
            </a:r>
            <a:endParaRPr/>
          </a:p>
        </p:txBody>
      </p:sp>
      <p:pic>
        <p:nvPicPr>
          <p:cNvPr id="79" name="Google Shape;79;p16"/>
          <p:cNvPicPr preferRelativeResize="0"/>
          <p:nvPr/>
        </p:nvPicPr>
        <p:blipFill rotWithShape="1">
          <a:blip r:embed="rId3">
            <a:alphaModFix/>
          </a:blip>
          <a:srcRect b="0" l="-5279" r="5279" t="0"/>
          <a:stretch/>
        </p:blipFill>
        <p:spPr>
          <a:xfrm>
            <a:off x="426125" y="1017725"/>
            <a:ext cx="7641675" cy="37248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Malware Analysis - Server Locations</a:t>
            </a:r>
            <a:endParaRPr/>
          </a:p>
        </p:txBody>
      </p:sp>
      <p:sp>
        <p:nvSpPr>
          <p:cNvPr id="326" name="Google Shape;326;p52"/>
          <p:cNvSpPr txBox="1"/>
          <p:nvPr>
            <p:ph idx="1" type="body"/>
          </p:nvPr>
        </p:nvSpPr>
        <p:spPr>
          <a:xfrm>
            <a:off x="311700" y="1152475"/>
            <a:ext cx="3018600" cy="816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Contains servers accessed by the application during runtime.</a:t>
            </a:r>
            <a:endParaRPr/>
          </a:p>
        </p:txBody>
      </p:sp>
      <p:pic>
        <p:nvPicPr>
          <p:cNvPr id="327" name="Google Shape;327;p52"/>
          <p:cNvPicPr preferRelativeResize="0"/>
          <p:nvPr/>
        </p:nvPicPr>
        <p:blipFill>
          <a:blip r:embed="rId3">
            <a:alphaModFix/>
          </a:blip>
          <a:stretch>
            <a:fillRect/>
          </a:stretch>
        </p:blipFill>
        <p:spPr>
          <a:xfrm>
            <a:off x="354025" y="2008200"/>
            <a:ext cx="3258426" cy="1320376"/>
          </a:xfrm>
          <a:prstGeom prst="rect">
            <a:avLst/>
          </a:prstGeom>
          <a:noFill/>
          <a:ln>
            <a:noFill/>
          </a:ln>
        </p:spPr>
      </p:pic>
      <p:pic>
        <p:nvPicPr>
          <p:cNvPr id="328" name="Google Shape;328;p52"/>
          <p:cNvPicPr preferRelativeResize="0"/>
          <p:nvPr/>
        </p:nvPicPr>
        <p:blipFill>
          <a:blip r:embed="rId4">
            <a:alphaModFix/>
          </a:blip>
          <a:stretch>
            <a:fillRect/>
          </a:stretch>
        </p:blipFill>
        <p:spPr>
          <a:xfrm>
            <a:off x="3972550" y="2008200"/>
            <a:ext cx="4244823" cy="1782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Malware Analysis - Domain Malware Check</a:t>
            </a:r>
            <a:endParaRPr/>
          </a:p>
        </p:txBody>
      </p:sp>
      <p:sp>
        <p:nvSpPr>
          <p:cNvPr id="334" name="Google Shape;334;p53"/>
          <p:cNvSpPr txBox="1"/>
          <p:nvPr>
            <p:ph idx="1" type="body"/>
          </p:nvPr>
        </p:nvSpPr>
        <p:spPr>
          <a:xfrm>
            <a:off x="311700" y="1152475"/>
            <a:ext cx="7964100" cy="11619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
              <a:t>Domain Malware Check is a feature within MobSF's dynamic analysis toolkit designed to inspect domains accessed by the mobile application for potential malware or malicious activity. During runtime, MobSF scrutinizes the URLs or domains contacted by the app, cross-referencing them with known malware databases and blacklists. This process helps identify suspicious domains associated with malware distribution, phishing attempts, or other malicious activities.</a:t>
            </a:r>
            <a:endParaRPr/>
          </a:p>
        </p:txBody>
      </p:sp>
      <p:pic>
        <p:nvPicPr>
          <p:cNvPr id="335" name="Google Shape;335;p53"/>
          <p:cNvPicPr preferRelativeResize="0"/>
          <p:nvPr/>
        </p:nvPicPr>
        <p:blipFill>
          <a:blip r:embed="rId3">
            <a:alphaModFix/>
          </a:blip>
          <a:stretch>
            <a:fillRect/>
          </a:stretch>
        </p:blipFill>
        <p:spPr>
          <a:xfrm>
            <a:off x="434500" y="2314375"/>
            <a:ext cx="4807418" cy="2524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Reconnaissance</a:t>
            </a:r>
            <a:endParaRPr/>
          </a:p>
        </p:txBody>
      </p:sp>
      <p:sp>
        <p:nvSpPr>
          <p:cNvPr id="341" name="Google Shape;341;p54"/>
          <p:cNvSpPr txBox="1"/>
          <p:nvPr>
            <p:ph idx="1" type="body"/>
          </p:nvPr>
        </p:nvSpPr>
        <p:spPr>
          <a:xfrm>
            <a:off x="311700" y="1152475"/>
            <a:ext cx="8520600" cy="97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Contains clipboard dump, urls used throughout the app, processes that are tracking the application, emails are shown here. </a:t>
            </a:r>
            <a:endParaRPr/>
          </a:p>
        </p:txBody>
      </p:sp>
      <p:pic>
        <p:nvPicPr>
          <p:cNvPr id="342" name="Google Shape;342;p54"/>
          <p:cNvPicPr preferRelativeResize="0"/>
          <p:nvPr/>
        </p:nvPicPr>
        <p:blipFill>
          <a:blip r:embed="rId3">
            <a:alphaModFix/>
          </a:blip>
          <a:stretch>
            <a:fillRect/>
          </a:stretch>
        </p:blipFill>
        <p:spPr>
          <a:xfrm>
            <a:off x="434475" y="2124475"/>
            <a:ext cx="3854876" cy="1333774"/>
          </a:xfrm>
          <a:prstGeom prst="rect">
            <a:avLst/>
          </a:prstGeom>
          <a:noFill/>
          <a:ln>
            <a:noFill/>
          </a:ln>
        </p:spPr>
      </p:pic>
      <p:pic>
        <p:nvPicPr>
          <p:cNvPr id="343" name="Google Shape;343;p54"/>
          <p:cNvPicPr preferRelativeResize="0"/>
          <p:nvPr/>
        </p:nvPicPr>
        <p:blipFill>
          <a:blip r:embed="rId4">
            <a:alphaModFix/>
          </a:blip>
          <a:stretch>
            <a:fillRect/>
          </a:stretch>
        </p:blipFill>
        <p:spPr>
          <a:xfrm>
            <a:off x="4632750" y="2124475"/>
            <a:ext cx="3084900" cy="1375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Analysis - SQLite Files</a:t>
            </a:r>
            <a:endParaRPr/>
          </a:p>
        </p:txBody>
      </p:sp>
      <p:sp>
        <p:nvSpPr>
          <p:cNvPr id="349" name="Google Shape;349;p55"/>
          <p:cNvSpPr txBox="1"/>
          <p:nvPr>
            <p:ph idx="1" type="body"/>
          </p:nvPr>
        </p:nvSpPr>
        <p:spPr>
          <a:xfrm>
            <a:off x="311700" y="1152475"/>
            <a:ext cx="2575200" cy="3399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SQLite databases in mobile apps undergo scrutiny. This involves analyzing the database schema, extracting stored data, and assessing data manipulation. Examining how the app interacts with SQLite reveals its functionality and security measures, such as encryption and access controls. </a:t>
            </a:r>
            <a:endParaRPr/>
          </a:p>
        </p:txBody>
      </p:sp>
      <p:pic>
        <p:nvPicPr>
          <p:cNvPr id="350" name="Google Shape;350;p55"/>
          <p:cNvPicPr preferRelativeResize="0"/>
          <p:nvPr/>
        </p:nvPicPr>
        <p:blipFill>
          <a:blip r:embed="rId3">
            <a:alphaModFix/>
          </a:blip>
          <a:stretch>
            <a:fillRect/>
          </a:stretch>
        </p:blipFill>
        <p:spPr>
          <a:xfrm>
            <a:off x="3096975" y="1322770"/>
            <a:ext cx="5664026" cy="3168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Analysis - XML Files</a:t>
            </a:r>
            <a:endParaRPr/>
          </a:p>
        </p:txBody>
      </p:sp>
      <p:sp>
        <p:nvSpPr>
          <p:cNvPr id="356" name="Google Shape;356;p56"/>
          <p:cNvSpPr txBox="1"/>
          <p:nvPr>
            <p:ph idx="1" type="body"/>
          </p:nvPr>
        </p:nvSpPr>
        <p:spPr>
          <a:xfrm>
            <a:off x="311700" y="1152475"/>
            <a:ext cx="2575200" cy="3399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Inspects XML-based data transmission, configuration files, or dynamic content loading to identify potential security vulnerabilities, such as XML injection or improper data validation. Dynamic analysis of XML files in MOBSF helps understand how mobile applications handle XML data, detect vulnerabilities, and ensure secure XML processing.</a:t>
            </a:r>
            <a:endParaRPr/>
          </a:p>
        </p:txBody>
      </p:sp>
      <p:pic>
        <p:nvPicPr>
          <p:cNvPr id="357" name="Google Shape;357;p56"/>
          <p:cNvPicPr preferRelativeResize="0"/>
          <p:nvPr/>
        </p:nvPicPr>
        <p:blipFill>
          <a:blip r:embed="rId3">
            <a:alphaModFix/>
          </a:blip>
          <a:stretch>
            <a:fillRect/>
          </a:stretch>
        </p:blipFill>
        <p:spPr>
          <a:xfrm>
            <a:off x="3096975" y="1322770"/>
            <a:ext cx="5664026" cy="3168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257225" y="2460400"/>
            <a:ext cx="8520600" cy="11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20"/>
              <a:t>                   THANK YOU</a:t>
            </a:r>
            <a:endParaRPr sz="402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Analysis: </a:t>
            </a:r>
            <a:endParaRPr/>
          </a:p>
        </p:txBody>
      </p:sp>
      <p:sp>
        <p:nvSpPr>
          <p:cNvPr id="85" name="Google Shape;85;p17"/>
          <p:cNvSpPr txBox="1"/>
          <p:nvPr>
            <p:ph idx="1" type="body"/>
          </p:nvPr>
        </p:nvSpPr>
        <p:spPr>
          <a:xfrm>
            <a:off x="311700" y="1152475"/>
            <a:ext cx="7813200" cy="283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MOBSF's static analysis feature examines the source code of mobile applications to uncover security vulnerabilities such as hardcoded credentials or sensitive data exposure, aiding developers in preemptively addressing potential threats. By automating the scanning process and generating detailed reports, MOBSF streamlines the identification and mitigation of security risks in mobile applications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Scan Options</a:t>
            </a:r>
            <a:endParaRPr/>
          </a:p>
        </p:txBody>
      </p:sp>
      <p:sp>
        <p:nvSpPr>
          <p:cNvPr id="91" name="Google Shape;91;p18"/>
          <p:cNvSpPr txBox="1"/>
          <p:nvPr>
            <p:ph idx="1" type="body"/>
          </p:nvPr>
        </p:nvSpPr>
        <p:spPr>
          <a:xfrm>
            <a:off x="311700" y="1152475"/>
            <a:ext cx="8520600" cy="1725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MobSF’s ”Scan Options” grant users dynamic control. ”Rescan” updates security assessments based on new data or modifications. ”Manage Suppressions” aids in handling false positives or ignored findings. ”Start Dynamic Analysis” initiates runtime assessment, revealing behavioral vulnerabilities. Users can also download/view source code and inspect AndroidManifest.xml.</a:t>
            </a:r>
            <a:endParaRPr/>
          </a:p>
          <a:p>
            <a:pPr indent="0" lvl="0" marL="0" rtl="0" algn="l">
              <a:spcBef>
                <a:spcPts val="1200"/>
              </a:spcBef>
              <a:spcAft>
                <a:spcPts val="1200"/>
              </a:spcAft>
              <a:buNone/>
            </a:pPr>
            <a:r>
              <a:t/>
            </a:r>
            <a:endParaRPr/>
          </a:p>
        </p:txBody>
      </p:sp>
      <p:pic>
        <p:nvPicPr>
          <p:cNvPr id="92" name="Google Shape;92;p18"/>
          <p:cNvPicPr preferRelativeResize="0"/>
          <p:nvPr/>
        </p:nvPicPr>
        <p:blipFill>
          <a:blip r:embed="rId3">
            <a:alphaModFix/>
          </a:blip>
          <a:stretch>
            <a:fillRect/>
          </a:stretch>
        </p:blipFill>
        <p:spPr>
          <a:xfrm>
            <a:off x="311700" y="2659300"/>
            <a:ext cx="8679899" cy="7768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11167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Signer’s certificate</a:t>
            </a:r>
            <a:endParaRPr/>
          </a:p>
        </p:txBody>
      </p:sp>
      <p:sp>
        <p:nvSpPr>
          <p:cNvPr id="98" name="Google Shape;98;p19"/>
          <p:cNvSpPr txBox="1"/>
          <p:nvPr>
            <p:ph idx="1" type="body"/>
          </p:nvPr>
        </p:nvSpPr>
        <p:spPr>
          <a:xfrm>
            <a:off x="111675" y="1057225"/>
            <a:ext cx="28029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400"/>
              <a:t>"MOBSF's 'Signer Certificate' feature ensures APK legitimacy and dependability by verifying the digital signature, confirming app provenance, and detecting tampering. Details like hashing and public key algorithms provide reassurance to users and developers about the app's integrity.</a:t>
            </a:r>
            <a:endParaRPr sz="1400"/>
          </a:p>
        </p:txBody>
      </p:sp>
      <p:pic>
        <p:nvPicPr>
          <p:cNvPr id="99" name="Google Shape;99;p19"/>
          <p:cNvPicPr preferRelativeResize="0"/>
          <p:nvPr/>
        </p:nvPicPr>
        <p:blipFill rotWithShape="1">
          <a:blip r:embed="rId3">
            <a:alphaModFix/>
          </a:blip>
          <a:srcRect b="0" l="2185" r="-3821" t="0"/>
          <a:stretch/>
        </p:blipFill>
        <p:spPr>
          <a:xfrm>
            <a:off x="3048000" y="1057225"/>
            <a:ext cx="6215250" cy="3308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14025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Permissions</a:t>
            </a:r>
            <a:endParaRPr/>
          </a:p>
        </p:txBody>
      </p:sp>
      <p:sp>
        <p:nvSpPr>
          <p:cNvPr id="105" name="Google Shape;105;p20"/>
          <p:cNvSpPr txBox="1"/>
          <p:nvPr>
            <p:ph idx="1" type="body"/>
          </p:nvPr>
        </p:nvSpPr>
        <p:spPr>
          <a:xfrm>
            <a:off x="140250" y="1152475"/>
            <a:ext cx="3117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ECECEC"/>
                </a:solidFill>
                <a:highlight>
                  <a:schemeClr val="lt1"/>
                </a:highlight>
                <a:latin typeface="Roboto"/>
                <a:ea typeface="Roboto"/>
                <a:cs typeface="Roboto"/>
                <a:sym typeface="Roboto"/>
              </a:rPr>
              <a:t>MOBSF's 'Application Permissions' feature provides detailed insights into the permissions requested by an app, categorizing them as 'normal' or 'dangerous' and explaining their access levels. Users can view associated files and descriptions to understand permissions better, though it's important to note that 'dangerous' permissions may not always be malicious, depending on context.</a:t>
            </a:r>
            <a:endParaRPr sz="1900"/>
          </a:p>
        </p:txBody>
      </p:sp>
      <p:pic>
        <p:nvPicPr>
          <p:cNvPr id="106" name="Google Shape;106;p20"/>
          <p:cNvPicPr preferRelativeResize="0"/>
          <p:nvPr/>
        </p:nvPicPr>
        <p:blipFill>
          <a:blip r:embed="rId3">
            <a:alphaModFix/>
          </a:blip>
          <a:stretch>
            <a:fillRect/>
          </a:stretch>
        </p:blipFill>
        <p:spPr>
          <a:xfrm>
            <a:off x="3190875" y="1165838"/>
            <a:ext cx="5731324" cy="281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API</a:t>
            </a:r>
            <a:endParaRPr/>
          </a:p>
        </p:txBody>
      </p:sp>
      <p:sp>
        <p:nvSpPr>
          <p:cNvPr id="112" name="Google Shape;112;p21"/>
          <p:cNvSpPr txBox="1"/>
          <p:nvPr>
            <p:ph idx="1" type="body"/>
          </p:nvPr>
        </p:nvSpPr>
        <p:spPr>
          <a:xfrm>
            <a:off x="311700" y="1152475"/>
            <a:ext cx="8603700" cy="12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45"/>
              <a:t>MOBSF's 'Android API' feature presents a clear summary of an app's interaction with the Android API through a table format, including columns for 'API' and 'Files.' It lists utilized Android functions alongside the code files employing each API, enhancing developers' understanding of app functionalities, dependencies, and security risks.</a:t>
            </a:r>
            <a:endParaRPr sz="1900"/>
          </a:p>
        </p:txBody>
      </p:sp>
      <p:pic>
        <p:nvPicPr>
          <p:cNvPr id="113" name="Google Shape;113;p21"/>
          <p:cNvPicPr preferRelativeResize="0"/>
          <p:nvPr/>
        </p:nvPicPr>
        <p:blipFill>
          <a:blip r:embed="rId3">
            <a:alphaModFix/>
          </a:blip>
          <a:stretch>
            <a:fillRect/>
          </a:stretch>
        </p:blipFill>
        <p:spPr>
          <a:xfrm>
            <a:off x="381075" y="2392675"/>
            <a:ext cx="6124502" cy="212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